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8" r:id="rId14"/>
    <p:sldId id="277" r:id="rId15"/>
    <p:sldId id="276" r:id="rId16"/>
  </p:sldIdLst>
  <p:sldSz cx="9144000" cy="6858000" type="screen4x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44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58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0BD04-3E05-4900-BA3C-2E400E84F98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9199-D0B6-4EC3-B69F-25EAAC45E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7812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0BD04-3E05-4900-BA3C-2E400E84F98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9199-D0B6-4EC3-B69F-25EAAC45E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2476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0BD04-3E05-4900-BA3C-2E400E84F98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9199-D0B6-4EC3-B69F-25EAAC45E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7997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0BD04-3E05-4900-BA3C-2E400E84F98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9199-D0B6-4EC3-B69F-25EAAC45E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0256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0BD04-3E05-4900-BA3C-2E400E84F98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9199-D0B6-4EC3-B69F-25EAAC45E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4763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0BD04-3E05-4900-BA3C-2E400E84F98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9199-D0B6-4EC3-B69F-25EAAC45E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26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0BD04-3E05-4900-BA3C-2E400E84F98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9199-D0B6-4EC3-B69F-25EAAC45E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789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0BD04-3E05-4900-BA3C-2E400E84F98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9199-D0B6-4EC3-B69F-25EAAC45E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544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0BD04-3E05-4900-BA3C-2E400E84F98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9199-D0B6-4EC3-B69F-25EAAC45E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1781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0BD04-3E05-4900-BA3C-2E400E84F98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9199-D0B6-4EC3-B69F-25EAAC45E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5054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0BD04-3E05-4900-BA3C-2E400E84F98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39199-D0B6-4EC3-B69F-25EAAC45E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028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0BD04-3E05-4900-BA3C-2E400E84F98C}" type="datetimeFigureOut">
              <a:rPr lang="fr-FR" smtClean="0"/>
              <a:t>27/03/2026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39199-D0B6-4EC3-B69F-25EAAC45ED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591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6386DF7-BE1A-4812-81EB-5A26D8206BDA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044" y="190499"/>
            <a:ext cx="1765910" cy="77152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6C24972-8681-4B2F-BA7B-B81D6DD9F025}"/>
              </a:ext>
            </a:extLst>
          </p:cNvPr>
          <p:cNvSpPr/>
          <p:nvPr/>
        </p:nvSpPr>
        <p:spPr>
          <a:xfrm>
            <a:off x="585786" y="1038224"/>
            <a:ext cx="7972425" cy="523875"/>
          </a:xfrm>
          <a:prstGeom prst="rect">
            <a:avLst/>
          </a:prstGeom>
          <a:solidFill>
            <a:srgbClr val="1E44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SUIVI MENSUEL – JANVIER 2025 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97EAE640-BB77-44ED-8DAE-CB34E404C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922827"/>
              </p:ext>
            </p:extLst>
          </p:nvPr>
        </p:nvGraphicFramePr>
        <p:xfrm>
          <a:off x="585785" y="1562099"/>
          <a:ext cx="7972425" cy="5018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140">
                  <a:extLst>
                    <a:ext uri="{9D8B030D-6E8A-4147-A177-3AD203B41FA5}">
                      <a16:colId xmlns:a16="http://schemas.microsoft.com/office/drawing/2014/main" val="3109263765"/>
                    </a:ext>
                  </a:extLst>
                </a:gridCol>
                <a:gridCol w="1707830">
                  <a:extLst>
                    <a:ext uri="{9D8B030D-6E8A-4147-A177-3AD203B41FA5}">
                      <a16:colId xmlns:a16="http://schemas.microsoft.com/office/drawing/2014/main" val="418455147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14781905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3982475632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624767539"/>
                    </a:ext>
                  </a:extLst>
                </a:gridCol>
              </a:tblGrid>
              <a:tr h="1126451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Eléments contrôlés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Seuils réglementaires</a:t>
                      </a:r>
                    </a:p>
                    <a:p>
                      <a:pPr algn="ctr"/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</a:t>
                      </a:r>
                    </a:p>
                    <a:p>
                      <a:pPr algn="ctr"/>
                      <a:r>
                        <a:rPr lang="fr-FR" sz="1400" dirty="0"/>
                        <a:t>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630595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Acide Fluorhydrique</a:t>
                      </a:r>
                    </a:p>
                    <a:p>
                      <a:pPr algn="ctr"/>
                      <a:r>
                        <a:rPr lang="fr-FR" sz="1100" dirty="0"/>
                        <a:t>(HF)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400636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Ammoniac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(NH3)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00993915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Carbone Organique Total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6609295"/>
                  </a:ext>
                </a:extLst>
              </a:tr>
              <a:tr h="4694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Chlorure d’hydrogène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(HCl)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83130284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Dioxyde de soufre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(SO</a:t>
                      </a:r>
                      <a:r>
                        <a:rPr lang="fr-FR" sz="1100" baseline="-25000" dirty="0"/>
                        <a:t>2</a:t>
                      </a:r>
                      <a:r>
                        <a:rPr lang="fr-FR" sz="11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1991619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Monoxyde de carbone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26,67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97761486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Oxyde d'azote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(NOx)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30,40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9221156"/>
                  </a:ext>
                </a:extLst>
              </a:tr>
              <a:tr h="4658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Poussières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31593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6609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3E0AB-7D4A-E60C-C2C5-3DF1CF737B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E738ED1-E872-2856-D3E0-AAD6F7646144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044" y="190499"/>
            <a:ext cx="1765910" cy="77152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AEAC8793-3658-AE18-68FF-8890BD5E2EC9}"/>
              </a:ext>
            </a:extLst>
          </p:cNvPr>
          <p:cNvSpPr/>
          <p:nvPr/>
        </p:nvSpPr>
        <p:spPr>
          <a:xfrm>
            <a:off x="585786" y="1038224"/>
            <a:ext cx="7972425" cy="523875"/>
          </a:xfrm>
          <a:prstGeom prst="rect">
            <a:avLst/>
          </a:prstGeom>
          <a:solidFill>
            <a:srgbClr val="1E44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SUIVI MENSUEL – OCTOBRE 2025 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0C6C9CE9-6B01-61F4-6D2C-DE8B0464BD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59257"/>
              </p:ext>
            </p:extLst>
          </p:nvPr>
        </p:nvGraphicFramePr>
        <p:xfrm>
          <a:off x="585785" y="1562099"/>
          <a:ext cx="7972425" cy="5018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140">
                  <a:extLst>
                    <a:ext uri="{9D8B030D-6E8A-4147-A177-3AD203B41FA5}">
                      <a16:colId xmlns:a16="http://schemas.microsoft.com/office/drawing/2014/main" val="3109263765"/>
                    </a:ext>
                  </a:extLst>
                </a:gridCol>
                <a:gridCol w="1707830">
                  <a:extLst>
                    <a:ext uri="{9D8B030D-6E8A-4147-A177-3AD203B41FA5}">
                      <a16:colId xmlns:a16="http://schemas.microsoft.com/office/drawing/2014/main" val="418455147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14781905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3982475632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624767539"/>
                    </a:ext>
                  </a:extLst>
                </a:gridCol>
              </a:tblGrid>
              <a:tr h="1126451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Eléments contrôlés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Seuils réglementaires</a:t>
                      </a:r>
                    </a:p>
                    <a:p>
                      <a:pPr algn="ctr"/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</a:t>
                      </a:r>
                    </a:p>
                    <a:p>
                      <a:pPr algn="ctr"/>
                      <a:r>
                        <a:rPr lang="fr-FR" sz="1400" dirty="0"/>
                        <a:t>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630595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Acide Fluorhydrique</a:t>
                      </a:r>
                    </a:p>
                    <a:p>
                      <a:pPr algn="ctr"/>
                      <a:r>
                        <a:rPr lang="fr-FR" sz="1100" dirty="0"/>
                        <a:t>(HF)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400636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Ammoniac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(NH3)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00993915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Carbone Organique Total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6609295"/>
                  </a:ext>
                </a:extLst>
              </a:tr>
              <a:tr h="4694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Chlorure d’hydrogène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(HCl)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83130284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Dioxyde de soufre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(SO</a:t>
                      </a:r>
                      <a:r>
                        <a:rPr lang="fr-FR" sz="1100" baseline="-25000" dirty="0"/>
                        <a:t>2</a:t>
                      </a:r>
                      <a:r>
                        <a:rPr lang="fr-FR" sz="11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17,91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1991619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Monoxyde de carbone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92,42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21,01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97761486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Oxyde d'azote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(NOx)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83,76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54,89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9221156"/>
                  </a:ext>
                </a:extLst>
              </a:tr>
              <a:tr h="4658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Poussières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31593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01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8EAE30-5818-5B4F-960C-F9939C93D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51EC280E-AE2E-A0D9-9042-45D16C17DAA6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044" y="190499"/>
            <a:ext cx="1765910" cy="77152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458C730-E644-A9E1-C392-06C6C5D6FE56}"/>
              </a:ext>
            </a:extLst>
          </p:cNvPr>
          <p:cNvSpPr/>
          <p:nvPr/>
        </p:nvSpPr>
        <p:spPr>
          <a:xfrm>
            <a:off x="585786" y="1038224"/>
            <a:ext cx="7972425" cy="523875"/>
          </a:xfrm>
          <a:prstGeom prst="rect">
            <a:avLst/>
          </a:prstGeom>
          <a:solidFill>
            <a:srgbClr val="1E44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SUIVI MENSUEL – NOVEMBRE 2025 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9FD9DC77-6DA0-E3E8-0287-8C4D0CD355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878642"/>
              </p:ext>
            </p:extLst>
          </p:nvPr>
        </p:nvGraphicFramePr>
        <p:xfrm>
          <a:off x="585785" y="1562099"/>
          <a:ext cx="7972425" cy="5018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140">
                  <a:extLst>
                    <a:ext uri="{9D8B030D-6E8A-4147-A177-3AD203B41FA5}">
                      <a16:colId xmlns:a16="http://schemas.microsoft.com/office/drawing/2014/main" val="3109263765"/>
                    </a:ext>
                  </a:extLst>
                </a:gridCol>
                <a:gridCol w="1707830">
                  <a:extLst>
                    <a:ext uri="{9D8B030D-6E8A-4147-A177-3AD203B41FA5}">
                      <a16:colId xmlns:a16="http://schemas.microsoft.com/office/drawing/2014/main" val="418455147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14781905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3982475632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624767539"/>
                    </a:ext>
                  </a:extLst>
                </a:gridCol>
              </a:tblGrid>
              <a:tr h="1126451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Eléments contrôlés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Seuils réglementaires</a:t>
                      </a:r>
                    </a:p>
                    <a:p>
                      <a:pPr algn="ctr"/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</a:t>
                      </a:r>
                    </a:p>
                    <a:p>
                      <a:pPr algn="ctr"/>
                      <a:r>
                        <a:rPr lang="fr-FR" sz="1400" dirty="0"/>
                        <a:t>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630595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Acide Fluorhydrique</a:t>
                      </a:r>
                    </a:p>
                    <a:p>
                      <a:pPr algn="ctr"/>
                      <a:r>
                        <a:rPr lang="fr-FR" sz="1100" dirty="0"/>
                        <a:t>(HF)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400636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Ammoniac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(NH3)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00993915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Carbone Organique Total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6609295"/>
                  </a:ext>
                </a:extLst>
              </a:tr>
              <a:tr h="4694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Chlorure d’hydrogène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(HCl)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83130284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Dioxyde de soufre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(SO</a:t>
                      </a:r>
                      <a:r>
                        <a:rPr lang="fr-FR" sz="1100" baseline="-25000" dirty="0"/>
                        <a:t>2</a:t>
                      </a:r>
                      <a:r>
                        <a:rPr lang="fr-FR" sz="11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1991619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Monoxyde de carbone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27,55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97761486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Oxyde d'azote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(NOx)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60,28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9221156"/>
                  </a:ext>
                </a:extLst>
              </a:tr>
              <a:tr h="4658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Poussières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31593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340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A1FD2-4349-5360-69CB-F7CC1F6BD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B4F8B8B6-7BE4-E08D-8BE7-54CF0A40DB8C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044" y="190499"/>
            <a:ext cx="1765910" cy="77152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845E570-EC26-B643-2D7A-493D9CE657CE}"/>
              </a:ext>
            </a:extLst>
          </p:cNvPr>
          <p:cNvSpPr/>
          <p:nvPr/>
        </p:nvSpPr>
        <p:spPr>
          <a:xfrm>
            <a:off x="585786" y="1038224"/>
            <a:ext cx="7972425" cy="523875"/>
          </a:xfrm>
          <a:prstGeom prst="rect">
            <a:avLst/>
          </a:prstGeom>
          <a:solidFill>
            <a:srgbClr val="1E44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SUIVI MENSUEL – DECEMBRE 2025 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6CD99985-0B2D-7D00-16E4-90A0DDF521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238261"/>
              </p:ext>
            </p:extLst>
          </p:nvPr>
        </p:nvGraphicFramePr>
        <p:xfrm>
          <a:off x="585785" y="1562099"/>
          <a:ext cx="7972425" cy="5018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140">
                  <a:extLst>
                    <a:ext uri="{9D8B030D-6E8A-4147-A177-3AD203B41FA5}">
                      <a16:colId xmlns:a16="http://schemas.microsoft.com/office/drawing/2014/main" val="3109263765"/>
                    </a:ext>
                  </a:extLst>
                </a:gridCol>
                <a:gridCol w="1707830">
                  <a:extLst>
                    <a:ext uri="{9D8B030D-6E8A-4147-A177-3AD203B41FA5}">
                      <a16:colId xmlns:a16="http://schemas.microsoft.com/office/drawing/2014/main" val="418455147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14781905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3982475632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624767539"/>
                    </a:ext>
                  </a:extLst>
                </a:gridCol>
              </a:tblGrid>
              <a:tr h="1126451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Eléments contrôlés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Seuils réglementaires</a:t>
                      </a:r>
                    </a:p>
                    <a:p>
                      <a:pPr algn="ctr"/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</a:t>
                      </a:r>
                    </a:p>
                    <a:p>
                      <a:pPr algn="ctr"/>
                      <a:r>
                        <a:rPr lang="fr-FR" sz="1400" dirty="0"/>
                        <a:t>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630595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Acide Fluorhydrique</a:t>
                      </a:r>
                    </a:p>
                    <a:p>
                      <a:pPr algn="ctr"/>
                      <a:r>
                        <a:rPr lang="fr-FR" sz="1100" dirty="0"/>
                        <a:t>(HF)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400636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Ammoniac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(NH3)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00993915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Carbone Organique Total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6609295"/>
                  </a:ext>
                </a:extLst>
              </a:tr>
              <a:tr h="4694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Chlorure d’hydrogène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(HCl)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83130284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Dioxyde de soufre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(SO</a:t>
                      </a:r>
                      <a:r>
                        <a:rPr lang="fr-FR" sz="1100" baseline="-25000" dirty="0"/>
                        <a:t>2</a:t>
                      </a:r>
                      <a:r>
                        <a:rPr lang="fr-FR" sz="11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9,92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11,52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1991619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Monoxyde de carbone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40,42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97761486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Oxyde d'azote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(NOx)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73,52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62,52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9221156"/>
                  </a:ext>
                </a:extLst>
              </a:tr>
              <a:tr h="4658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Poussières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31593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1500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6386DF7-BE1A-4812-81EB-5A26D8206BDA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044" y="190499"/>
            <a:ext cx="1765910" cy="77152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6C24972-8681-4B2F-BA7B-B81D6DD9F025}"/>
              </a:ext>
            </a:extLst>
          </p:cNvPr>
          <p:cNvSpPr/>
          <p:nvPr/>
        </p:nvSpPr>
        <p:spPr>
          <a:xfrm>
            <a:off x="585786" y="1038224"/>
            <a:ext cx="7972425" cy="523875"/>
          </a:xfrm>
          <a:prstGeom prst="rect">
            <a:avLst/>
          </a:prstGeom>
          <a:solidFill>
            <a:srgbClr val="1E44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SUIVI MENSUEL – FEVRIER 2025 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97EAE640-BB77-44ED-8DAE-CB34E404C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961971"/>
              </p:ext>
            </p:extLst>
          </p:nvPr>
        </p:nvGraphicFramePr>
        <p:xfrm>
          <a:off x="585785" y="1562099"/>
          <a:ext cx="7972425" cy="5018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140">
                  <a:extLst>
                    <a:ext uri="{9D8B030D-6E8A-4147-A177-3AD203B41FA5}">
                      <a16:colId xmlns:a16="http://schemas.microsoft.com/office/drawing/2014/main" val="3109263765"/>
                    </a:ext>
                  </a:extLst>
                </a:gridCol>
                <a:gridCol w="1707830">
                  <a:extLst>
                    <a:ext uri="{9D8B030D-6E8A-4147-A177-3AD203B41FA5}">
                      <a16:colId xmlns:a16="http://schemas.microsoft.com/office/drawing/2014/main" val="418455147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14781905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3982475632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624767539"/>
                    </a:ext>
                  </a:extLst>
                </a:gridCol>
              </a:tblGrid>
              <a:tr h="1126451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Eléments contrôlés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Seuils réglementaires</a:t>
                      </a:r>
                    </a:p>
                    <a:p>
                      <a:pPr algn="ctr"/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</a:t>
                      </a:r>
                    </a:p>
                    <a:p>
                      <a:pPr algn="ctr"/>
                      <a:r>
                        <a:rPr lang="fr-FR" sz="1400" dirty="0"/>
                        <a:t>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630595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Acide Fluorhydrique</a:t>
                      </a:r>
                    </a:p>
                    <a:p>
                      <a:pPr algn="ctr"/>
                      <a:r>
                        <a:rPr lang="fr-FR" sz="1100" dirty="0"/>
                        <a:t>(HF)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400636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Ammoniac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(NH3)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00993915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Carbone Organique Total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6609295"/>
                  </a:ext>
                </a:extLst>
              </a:tr>
              <a:tr h="4694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Chlorure d’hydrogène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(HCl)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83130284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Dioxyde de soufre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(SO</a:t>
                      </a:r>
                      <a:r>
                        <a:rPr lang="fr-FR" sz="1100" baseline="-25000" dirty="0"/>
                        <a:t>2</a:t>
                      </a:r>
                      <a:r>
                        <a:rPr lang="fr-FR" sz="11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1991619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Monoxyde de carbone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26,44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97761486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Oxyde d'azote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(NOx)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60,78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9221156"/>
                  </a:ext>
                </a:extLst>
              </a:tr>
              <a:tr h="4658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Poussières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31593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4590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6386DF7-BE1A-4812-81EB-5A26D8206BDA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044" y="190499"/>
            <a:ext cx="1765910" cy="77152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6C24972-8681-4B2F-BA7B-B81D6DD9F025}"/>
              </a:ext>
            </a:extLst>
          </p:cNvPr>
          <p:cNvSpPr/>
          <p:nvPr/>
        </p:nvSpPr>
        <p:spPr>
          <a:xfrm>
            <a:off x="585786" y="1038224"/>
            <a:ext cx="7972425" cy="523875"/>
          </a:xfrm>
          <a:prstGeom prst="rect">
            <a:avLst/>
          </a:prstGeom>
          <a:solidFill>
            <a:srgbClr val="1E44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SUIVI MENSUEL – MARS 2025 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97EAE640-BB77-44ED-8DAE-CB34E404C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8470793"/>
              </p:ext>
            </p:extLst>
          </p:nvPr>
        </p:nvGraphicFramePr>
        <p:xfrm>
          <a:off x="585785" y="1562099"/>
          <a:ext cx="7972425" cy="5018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140">
                  <a:extLst>
                    <a:ext uri="{9D8B030D-6E8A-4147-A177-3AD203B41FA5}">
                      <a16:colId xmlns:a16="http://schemas.microsoft.com/office/drawing/2014/main" val="3109263765"/>
                    </a:ext>
                  </a:extLst>
                </a:gridCol>
                <a:gridCol w="1707830">
                  <a:extLst>
                    <a:ext uri="{9D8B030D-6E8A-4147-A177-3AD203B41FA5}">
                      <a16:colId xmlns:a16="http://schemas.microsoft.com/office/drawing/2014/main" val="418455147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14781905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3982475632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624767539"/>
                    </a:ext>
                  </a:extLst>
                </a:gridCol>
              </a:tblGrid>
              <a:tr h="1126451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Eléments contrôlés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Seuils réglementaires</a:t>
                      </a:r>
                    </a:p>
                    <a:p>
                      <a:pPr algn="ctr"/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</a:t>
                      </a:r>
                    </a:p>
                    <a:p>
                      <a:pPr algn="ctr"/>
                      <a:r>
                        <a:rPr lang="fr-FR" sz="1400" dirty="0"/>
                        <a:t>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630595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Acide Fluorhydrique</a:t>
                      </a:r>
                    </a:p>
                    <a:p>
                      <a:pPr algn="ctr"/>
                      <a:r>
                        <a:rPr lang="fr-FR" sz="1100" dirty="0"/>
                        <a:t>(HF)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400636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Ammoniac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(NH3)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00993915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Carbone Organique Total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6609295"/>
                  </a:ext>
                </a:extLst>
              </a:tr>
              <a:tr h="4694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Chlorure d’hydrogène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(HCl)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83130284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Dioxyde de soufre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(SO</a:t>
                      </a:r>
                      <a:r>
                        <a:rPr lang="fr-FR" sz="1100" baseline="-25000" dirty="0"/>
                        <a:t>2</a:t>
                      </a:r>
                      <a:r>
                        <a:rPr lang="fr-FR" sz="11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1991619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Monoxyde de carbone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21,47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97761486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Oxyde d'azote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(NOx)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63,07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9221156"/>
                  </a:ext>
                </a:extLst>
              </a:tr>
              <a:tr h="4658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Poussières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31593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2807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66386DF7-BE1A-4812-81EB-5A26D8206BDA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044" y="190499"/>
            <a:ext cx="1765910" cy="77152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6C24972-8681-4B2F-BA7B-B81D6DD9F025}"/>
              </a:ext>
            </a:extLst>
          </p:cNvPr>
          <p:cNvSpPr/>
          <p:nvPr/>
        </p:nvSpPr>
        <p:spPr>
          <a:xfrm>
            <a:off x="585786" y="1038224"/>
            <a:ext cx="7972425" cy="523875"/>
          </a:xfrm>
          <a:prstGeom prst="rect">
            <a:avLst/>
          </a:prstGeom>
          <a:solidFill>
            <a:srgbClr val="1E44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SUIVI MENSUEL – AVRIL 2025 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97EAE640-BB77-44ED-8DAE-CB34E404C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2219645"/>
              </p:ext>
            </p:extLst>
          </p:nvPr>
        </p:nvGraphicFramePr>
        <p:xfrm>
          <a:off x="585785" y="1562099"/>
          <a:ext cx="7972425" cy="5018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140">
                  <a:extLst>
                    <a:ext uri="{9D8B030D-6E8A-4147-A177-3AD203B41FA5}">
                      <a16:colId xmlns:a16="http://schemas.microsoft.com/office/drawing/2014/main" val="3109263765"/>
                    </a:ext>
                  </a:extLst>
                </a:gridCol>
                <a:gridCol w="1707830">
                  <a:extLst>
                    <a:ext uri="{9D8B030D-6E8A-4147-A177-3AD203B41FA5}">
                      <a16:colId xmlns:a16="http://schemas.microsoft.com/office/drawing/2014/main" val="418455147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14781905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3982475632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624767539"/>
                    </a:ext>
                  </a:extLst>
                </a:gridCol>
              </a:tblGrid>
              <a:tr h="1126451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Eléments contrôlés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Seuils réglementaires</a:t>
                      </a:r>
                    </a:p>
                    <a:p>
                      <a:pPr algn="ctr"/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</a:t>
                      </a:r>
                    </a:p>
                    <a:p>
                      <a:pPr algn="ctr"/>
                      <a:r>
                        <a:rPr lang="fr-FR" sz="1400" dirty="0"/>
                        <a:t>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630595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Acide Fluorhydrique</a:t>
                      </a:r>
                    </a:p>
                    <a:p>
                      <a:pPr algn="ctr"/>
                      <a:r>
                        <a:rPr lang="fr-FR" sz="1100" dirty="0"/>
                        <a:t>(HF)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400636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Ammoniac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(NH3)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00993915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Carbone Organique Total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6609295"/>
                  </a:ext>
                </a:extLst>
              </a:tr>
              <a:tr h="4694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Chlorure d’hydrogène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(HCl)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83130284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Dioxyde de soufre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(SO</a:t>
                      </a:r>
                      <a:r>
                        <a:rPr lang="fr-FR" sz="1100" baseline="-25000" dirty="0"/>
                        <a:t>2</a:t>
                      </a:r>
                      <a:r>
                        <a:rPr lang="fr-FR" sz="11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11,71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1991619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Monoxyde de carbone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28,96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97761486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Oxyde d'azote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(NOx)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64,85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60,38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9221156"/>
                  </a:ext>
                </a:extLst>
              </a:tr>
              <a:tr h="4658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Poussières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31593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1470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BA4765-382C-0301-7A47-6124D22CF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BA39EC4B-DFC8-43A1-822C-056D5D28587E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044" y="190499"/>
            <a:ext cx="1765910" cy="77152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1743728-1CD2-DFE9-BABB-481EE69F7363}"/>
              </a:ext>
            </a:extLst>
          </p:cNvPr>
          <p:cNvSpPr/>
          <p:nvPr/>
        </p:nvSpPr>
        <p:spPr>
          <a:xfrm>
            <a:off x="585786" y="1038224"/>
            <a:ext cx="7972425" cy="523875"/>
          </a:xfrm>
          <a:prstGeom prst="rect">
            <a:avLst/>
          </a:prstGeom>
          <a:solidFill>
            <a:srgbClr val="1E44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SUIVI MENSUEL – MAI 2025 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0C5C4E6A-0AE6-7453-4076-ECD265BB95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808466"/>
              </p:ext>
            </p:extLst>
          </p:nvPr>
        </p:nvGraphicFramePr>
        <p:xfrm>
          <a:off x="585785" y="1562099"/>
          <a:ext cx="7972425" cy="5018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140">
                  <a:extLst>
                    <a:ext uri="{9D8B030D-6E8A-4147-A177-3AD203B41FA5}">
                      <a16:colId xmlns:a16="http://schemas.microsoft.com/office/drawing/2014/main" val="3109263765"/>
                    </a:ext>
                  </a:extLst>
                </a:gridCol>
                <a:gridCol w="1707830">
                  <a:extLst>
                    <a:ext uri="{9D8B030D-6E8A-4147-A177-3AD203B41FA5}">
                      <a16:colId xmlns:a16="http://schemas.microsoft.com/office/drawing/2014/main" val="418455147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14781905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3982475632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624767539"/>
                    </a:ext>
                  </a:extLst>
                </a:gridCol>
              </a:tblGrid>
              <a:tr h="1126451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Eléments contrôlés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Seuils réglementaires</a:t>
                      </a:r>
                    </a:p>
                    <a:p>
                      <a:pPr algn="ctr"/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</a:t>
                      </a:r>
                    </a:p>
                    <a:p>
                      <a:pPr algn="ctr"/>
                      <a:r>
                        <a:rPr lang="fr-FR" sz="1400" dirty="0"/>
                        <a:t>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630595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Acide Fluorhydrique</a:t>
                      </a:r>
                    </a:p>
                    <a:p>
                      <a:pPr algn="ctr"/>
                      <a:r>
                        <a:rPr lang="fr-FR" sz="1100" dirty="0"/>
                        <a:t>(HF)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400636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Ammoniac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(NH3)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00993915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Carbone Organique Total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6609295"/>
                  </a:ext>
                </a:extLst>
              </a:tr>
              <a:tr h="4694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Chlorure d’hydrogène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(HCl)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83130284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Dioxyde de soufre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(SO</a:t>
                      </a:r>
                      <a:r>
                        <a:rPr lang="fr-FR" sz="1100" baseline="-25000" dirty="0"/>
                        <a:t>2</a:t>
                      </a:r>
                      <a:r>
                        <a:rPr lang="fr-FR" sz="11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1991619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Monoxyde de carbone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21,47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97761486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Oxyde d'azote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(NOx)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59,15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9221156"/>
                  </a:ext>
                </a:extLst>
              </a:tr>
              <a:tr h="4658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Poussières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31593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1732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589948-B66E-7F51-94F8-C79CBF286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78238F0D-4426-5708-43E6-DA71C0ABAEA2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044" y="190499"/>
            <a:ext cx="1765910" cy="77152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6C3E40A-D003-BA4B-8B60-FB2DA4BA12B6}"/>
              </a:ext>
            </a:extLst>
          </p:cNvPr>
          <p:cNvSpPr/>
          <p:nvPr/>
        </p:nvSpPr>
        <p:spPr>
          <a:xfrm>
            <a:off x="585786" y="1038224"/>
            <a:ext cx="7972425" cy="523875"/>
          </a:xfrm>
          <a:prstGeom prst="rect">
            <a:avLst/>
          </a:prstGeom>
          <a:solidFill>
            <a:srgbClr val="1E44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SUIVI MENSUEL – JUIN 2025 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9838E554-BEE5-AA1D-C4F0-A97C22C946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931424"/>
              </p:ext>
            </p:extLst>
          </p:nvPr>
        </p:nvGraphicFramePr>
        <p:xfrm>
          <a:off x="585785" y="1562099"/>
          <a:ext cx="7972425" cy="5018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140">
                  <a:extLst>
                    <a:ext uri="{9D8B030D-6E8A-4147-A177-3AD203B41FA5}">
                      <a16:colId xmlns:a16="http://schemas.microsoft.com/office/drawing/2014/main" val="3109263765"/>
                    </a:ext>
                  </a:extLst>
                </a:gridCol>
                <a:gridCol w="1707830">
                  <a:extLst>
                    <a:ext uri="{9D8B030D-6E8A-4147-A177-3AD203B41FA5}">
                      <a16:colId xmlns:a16="http://schemas.microsoft.com/office/drawing/2014/main" val="418455147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14781905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3982475632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624767539"/>
                    </a:ext>
                  </a:extLst>
                </a:gridCol>
              </a:tblGrid>
              <a:tr h="1126451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Eléments contrôlés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Seuils réglementaires</a:t>
                      </a:r>
                    </a:p>
                    <a:p>
                      <a:pPr algn="ctr"/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</a:t>
                      </a:r>
                    </a:p>
                    <a:p>
                      <a:pPr algn="ctr"/>
                      <a:r>
                        <a:rPr lang="fr-FR" sz="1400" dirty="0"/>
                        <a:t>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630595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Acide Fluorhydrique</a:t>
                      </a:r>
                    </a:p>
                    <a:p>
                      <a:pPr algn="ctr"/>
                      <a:r>
                        <a:rPr lang="fr-FR" sz="1100" dirty="0"/>
                        <a:t>(HF)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400636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Ammoniac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(NH3)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00993915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Carbone Organique Total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6609295"/>
                  </a:ext>
                </a:extLst>
              </a:tr>
              <a:tr h="4694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Chlorure d’hydrogène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(HCl)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83130284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Dioxyde de soufre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(SO</a:t>
                      </a:r>
                      <a:r>
                        <a:rPr lang="fr-FR" sz="1100" baseline="-25000" dirty="0"/>
                        <a:t>2</a:t>
                      </a:r>
                      <a:r>
                        <a:rPr lang="fr-FR" sz="11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1991619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Monoxyde de carbone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29,54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97761486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Oxyde d'azote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(NOx)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60,62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9221156"/>
                  </a:ext>
                </a:extLst>
              </a:tr>
              <a:tr h="4658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Poussières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31593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543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290711-2767-EA1B-CE72-7A479C1736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CDD9F888-D007-3944-7EAE-ADDDBFAEA2B0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044" y="190499"/>
            <a:ext cx="1765910" cy="77152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8EF2D80-3E2C-2A39-62F9-E45205CFFA43}"/>
              </a:ext>
            </a:extLst>
          </p:cNvPr>
          <p:cNvSpPr/>
          <p:nvPr/>
        </p:nvSpPr>
        <p:spPr>
          <a:xfrm>
            <a:off x="585786" y="1038224"/>
            <a:ext cx="7972425" cy="523875"/>
          </a:xfrm>
          <a:prstGeom prst="rect">
            <a:avLst/>
          </a:prstGeom>
          <a:solidFill>
            <a:srgbClr val="1E44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SUIVI MENSUEL – JUILLET 2025 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E8B2E9E4-D0E4-57AB-4A44-97A6519301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328012"/>
              </p:ext>
            </p:extLst>
          </p:nvPr>
        </p:nvGraphicFramePr>
        <p:xfrm>
          <a:off x="585785" y="1562099"/>
          <a:ext cx="7972425" cy="5018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140">
                  <a:extLst>
                    <a:ext uri="{9D8B030D-6E8A-4147-A177-3AD203B41FA5}">
                      <a16:colId xmlns:a16="http://schemas.microsoft.com/office/drawing/2014/main" val="3109263765"/>
                    </a:ext>
                  </a:extLst>
                </a:gridCol>
                <a:gridCol w="1707830">
                  <a:extLst>
                    <a:ext uri="{9D8B030D-6E8A-4147-A177-3AD203B41FA5}">
                      <a16:colId xmlns:a16="http://schemas.microsoft.com/office/drawing/2014/main" val="418455147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14781905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3982475632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624767539"/>
                    </a:ext>
                  </a:extLst>
                </a:gridCol>
              </a:tblGrid>
              <a:tr h="1126451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Eléments contrôlés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Seuils réglementaires</a:t>
                      </a:r>
                    </a:p>
                    <a:p>
                      <a:pPr algn="ctr"/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</a:t>
                      </a:r>
                    </a:p>
                    <a:p>
                      <a:pPr algn="ctr"/>
                      <a:r>
                        <a:rPr lang="fr-FR" sz="1400" dirty="0"/>
                        <a:t>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630595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Acide Fluorhydrique</a:t>
                      </a:r>
                    </a:p>
                    <a:p>
                      <a:pPr algn="ctr"/>
                      <a:r>
                        <a:rPr lang="fr-FR" sz="1100" dirty="0"/>
                        <a:t>(HF)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400636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Ammoniac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(NH3)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00993915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Carbone Organique Total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6609295"/>
                  </a:ext>
                </a:extLst>
              </a:tr>
              <a:tr h="4694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Chlorure d’hydrogène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(HCl)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83130284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Dioxyde de soufre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(SO</a:t>
                      </a:r>
                      <a:r>
                        <a:rPr lang="fr-FR" sz="1100" baseline="-25000" dirty="0"/>
                        <a:t>2</a:t>
                      </a:r>
                      <a:r>
                        <a:rPr lang="fr-FR" sz="11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1991619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Monoxyde de carbone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97761486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Oxyde d'azote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(NOx)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61,29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57,03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9221156"/>
                  </a:ext>
                </a:extLst>
              </a:tr>
              <a:tr h="4658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Poussières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31593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8862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50F78F-83F5-1F4C-C00D-8F9FFDF0C1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FB7C3BA2-CBB5-3BE8-7F0A-4A2256443B20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044" y="190499"/>
            <a:ext cx="1765910" cy="77152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9A5AFC88-5BF3-DABF-9E0F-86659EFCEA4B}"/>
              </a:ext>
            </a:extLst>
          </p:cNvPr>
          <p:cNvSpPr/>
          <p:nvPr/>
        </p:nvSpPr>
        <p:spPr>
          <a:xfrm>
            <a:off x="585786" y="1038224"/>
            <a:ext cx="7972425" cy="523875"/>
          </a:xfrm>
          <a:prstGeom prst="rect">
            <a:avLst/>
          </a:prstGeom>
          <a:solidFill>
            <a:srgbClr val="1E44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SUIVI MENSUEL – AOUT 2025 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212AA59D-6C96-5FDB-69D1-4CA86DFFF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258970"/>
              </p:ext>
            </p:extLst>
          </p:nvPr>
        </p:nvGraphicFramePr>
        <p:xfrm>
          <a:off x="585785" y="1562099"/>
          <a:ext cx="7972425" cy="5018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140">
                  <a:extLst>
                    <a:ext uri="{9D8B030D-6E8A-4147-A177-3AD203B41FA5}">
                      <a16:colId xmlns:a16="http://schemas.microsoft.com/office/drawing/2014/main" val="3109263765"/>
                    </a:ext>
                  </a:extLst>
                </a:gridCol>
                <a:gridCol w="1707830">
                  <a:extLst>
                    <a:ext uri="{9D8B030D-6E8A-4147-A177-3AD203B41FA5}">
                      <a16:colId xmlns:a16="http://schemas.microsoft.com/office/drawing/2014/main" val="418455147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14781905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3982475632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624767539"/>
                    </a:ext>
                  </a:extLst>
                </a:gridCol>
              </a:tblGrid>
              <a:tr h="1126451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Eléments contrôlés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Seuils réglementaires</a:t>
                      </a:r>
                    </a:p>
                    <a:p>
                      <a:pPr algn="ctr"/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</a:t>
                      </a:r>
                    </a:p>
                    <a:p>
                      <a:pPr algn="ctr"/>
                      <a:r>
                        <a:rPr lang="fr-FR" sz="1400" dirty="0"/>
                        <a:t>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630595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Acide Fluorhydrique</a:t>
                      </a:r>
                    </a:p>
                    <a:p>
                      <a:pPr algn="ctr"/>
                      <a:r>
                        <a:rPr lang="fr-FR" sz="1100" dirty="0"/>
                        <a:t>(HF)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400636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Ammoniac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(NH3)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00993915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Carbone Organique Total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6609295"/>
                  </a:ext>
                </a:extLst>
              </a:tr>
              <a:tr h="4694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Chlorure d’hydrogène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(HCl)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83130284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Dioxyde de soufre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(SO</a:t>
                      </a:r>
                      <a:r>
                        <a:rPr lang="fr-FR" sz="1100" baseline="-25000" dirty="0"/>
                        <a:t>2</a:t>
                      </a:r>
                      <a:r>
                        <a:rPr lang="fr-FR" sz="11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17,62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10,65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1991619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Monoxyde de carbone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19,42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97761486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Oxyde d'azote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(NOx)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58,84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56,53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9221156"/>
                  </a:ext>
                </a:extLst>
              </a:tr>
              <a:tr h="4658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Poussières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31593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445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F08AE-E111-DB5D-0949-C252BB8DEA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2E4B9BFC-E8E5-4843-7431-755ADBC2E2DF}"/>
              </a:ext>
            </a:extLst>
          </p:cNvPr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044" y="190499"/>
            <a:ext cx="1765910" cy="77152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475C94B8-56BD-8B34-47BF-61F45D0259C1}"/>
              </a:ext>
            </a:extLst>
          </p:cNvPr>
          <p:cNvSpPr/>
          <p:nvPr/>
        </p:nvSpPr>
        <p:spPr>
          <a:xfrm>
            <a:off x="585786" y="1038224"/>
            <a:ext cx="7972425" cy="523875"/>
          </a:xfrm>
          <a:prstGeom prst="rect">
            <a:avLst/>
          </a:prstGeom>
          <a:solidFill>
            <a:srgbClr val="1E447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SUIVI MENSUEL – SEPTEMBRE 2025 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B3D128F8-944B-1571-C750-80DAB6F87E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620988"/>
              </p:ext>
            </p:extLst>
          </p:nvPr>
        </p:nvGraphicFramePr>
        <p:xfrm>
          <a:off x="585785" y="1562099"/>
          <a:ext cx="7972425" cy="5018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140">
                  <a:extLst>
                    <a:ext uri="{9D8B030D-6E8A-4147-A177-3AD203B41FA5}">
                      <a16:colId xmlns:a16="http://schemas.microsoft.com/office/drawing/2014/main" val="3109263765"/>
                    </a:ext>
                  </a:extLst>
                </a:gridCol>
                <a:gridCol w="1707830">
                  <a:extLst>
                    <a:ext uri="{9D8B030D-6E8A-4147-A177-3AD203B41FA5}">
                      <a16:colId xmlns:a16="http://schemas.microsoft.com/office/drawing/2014/main" val="418455147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147819059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3982475632"/>
                    </a:ext>
                  </a:extLst>
                </a:gridCol>
                <a:gridCol w="1594485">
                  <a:extLst>
                    <a:ext uri="{9D8B030D-6E8A-4147-A177-3AD203B41FA5}">
                      <a16:colId xmlns:a16="http://schemas.microsoft.com/office/drawing/2014/main" val="2624767539"/>
                    </a:ext>
                  </a:extLst>
                </a:gridCol>
              </a:tblGrid>
              <a:tr h="1126451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Eléments contrôlés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Seuils réglementaires</a:t>
                      </a:r>
                    </a:p>
                    <a:p>
                      <a:pPr algn="ctr"/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</a:t>
                      </a:r>
                    </a:p>
                    <a:p>
                      <a:pPr algn="ctr"/>
                      <a:r>
                        <a:rPr lang="fr-FR" sz="1400" dirty="0"/>
                        <a:t>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2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Moyenne mensuelle</a:t>
                      </a:r>
                      <a:br>
                        <a:rPr lang="fr-FR" sz="1400" dirty="0"/>
                      </a:br>
                      <a:r>
                        <a:rPr lang="fr-FR" sz="1400" dirty="0"/>
                        <a:t>Ligne 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(mg/Nm</a:t>
                      </a:r>
                      <a:r>
                        <a:rPr lang="fr-FR" sz="1400" baseline="30000" dirty="0"/>
                        <a:t>3</a:t>
                      </a:r>
                      <a:r>
                        <a:rPr lang="fr-FR" sz="1400" dirty="0"/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630595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Acide Fluorhydrique</a:t>
                      </a:r>
                    </a:p>
                    <a:p>
                      <a:pPr algn="ctr"/>
                      <a:r>
                        <a:rPr lang="fr-FR" sz="1100" dirty="0"/>
                        <a:t>(HF)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24006367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Ammoniac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(NH3)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00993915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Carbone Organique Total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6609295"/>
                  </a:ext>
                </a:extLst>
              </a:tr>
              <a:tr h="46947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Chlorure d’hydrogène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(HCl)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83130284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Dioxyde de soufre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(SO</a:t>
                      </a:r>
                      <a:r>
                        <a:rPr lang="fr-FR" sz="1100" baseline="-25000" dirty="0"/>
                        <a:t>2</a:t>
                      </a:r>
                      <a:r>
                        <a:rPr lang="fr-FR" sz="1100" dirty="0"/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13,73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1991619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Monoxyde de carbone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(CO)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20,40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97761486"/>
                  </a:ext>
                </a:extLst>
              </a:tr>
              <a:tr h="4723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Oxyde d'azote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(NOx)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60,75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19221156"/>
                  </a:ext>
                </a:extLst>
              </a:tr>
              <a:tr h="46589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/>
                        <a:t>Poussières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315934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830095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746ca05-012c-4720-9f87-8a21ed3462c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F00D1430D26140BEAEDEADD1CE4EE4" ma:contentTypeVersion="9" ma:contentTypeDescription="Crée un document." ma:contentTypeScope="" ma:versionID="0482089d14ac9829986e9cefdd7b51c2">
  <xsd:schema xmlns:xsd="http://www.w3.org/2001/XMLSchema" xmlns:xs="http://www.w3.org/2001/XMLSchema" xmlns:p="http://schemas.microsoft.com/office/2006/metadata/properties" xmlns:ns3="5746ca05-012c-4720-9f87-8a21ed3462c6" targetNamespace="http://schemas.microsoft.com/office/2006/metadata/properties" ma:root="true" ma:fieldsID="1a27c19269440872fc48a397ea2de0b4" ns3:_="">
    <xsd:import namespace="5746ca05-012c-4720-9f87-8a21ed3462c6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46ca05-012c-4720-9f87-8a21ed3462c6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BEF1EA4-784D-47F9-B4A9-D8CE6476B1B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E4EE56E-DBAF-4584-876F-3DA5B893DF00}">
  <ds:schemaRefs>
    <ds:schemaRef ds:uri="5746ca05-012c-4720-9f87-8a21ed3462c6"/>
    <ds:schemaRef ds:uri="http://purl.org/dc/elements/1.1/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E2D7B55-DD6F-4001-824B-E5193925ACC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46ca05-012c-4720-9f87-8a21ed3462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9658</TotalTime>
  <Words>1440</Words>
  <Application>Microsoft Office PowerPoint</Application>
  <PresentationFormat>Affichage à l'écran (4:3)</PresentationFormat>
  <Paragraphs>624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FABRICE MARTIN</dc:creator>
  <cp:lastModifiedBy>Ambre MOTTE</cp:lastModifiedBy>
  <cp:revision>38</cp:revision>
  <cp:lastPrinted>2022-03-22T10:14:15Z</cp:lastPrinted>
  <dcterms:created xsi:type="dcterms:W3CDTF">2021-06-24T07:36:03Z</dcterms:created>
  <dcterms:modified xsi:type="dcterms:W3CDTF">2026-03-27T08:56:42Z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0x010100D9F00D1430D26140BEAEDEADD1CE4EE4</vt:lpwstr>
  </property>
</Properties>
</file>